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5" r:id="rId3"/>
    <p:sldId id="257" r:id="rId4"/>
    <p:sldId id="258" r:id="rId5"/>
    <p:sldId id="269" r:id="rId6"/>
    <p:sldId id="261" r:id="rId7"/>
    <p:sldId id="273" r:id="rId8"/>
    <p:sldId id="274" r:id="rId9"/>
    <p:sldId id="275" r:id="rId10"/>
    <p:sldId id="259" r:id="rId11"/>
    <p:sldId id="268" r:id="rId12"/>
    <p:sldId id="267" r:id="rId13"/>
    <p:sldId id="266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h1tMemA9mPvlim3W3dKKMJnlhns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劉又任" initials="劉又任" lastIdx="1" clrIdx="0">
    <p:extLst>
      <p:ext uri="{19B8F6BF-5375-455C-9EA6-DF929625EA0E}">
        <p15:presenceInfo xmlns:p15="http://schemas.microsoft.com/office/powerpoint/2012/main" userId="劉又任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86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png>
</file>

<file path=ppt/media/image10.pn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07061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37967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09310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標題投影片" type="title">
  <p:cSld name="TITL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9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Google Shape;24;p9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5" name="Google Shape;25;p9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26" name="Google Shape;26;p9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Google Shape;27;p9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Google Shape;28;p9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9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0" name="Google Shape;30;p9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1" name="Google Shape;31;p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Google Shape;32;p9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9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9"/>
          <p:cNvSpPr txBox="1"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與說明文字">
  <p:cSld name="標題與說明文字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引述 (含標題)">
  <p:cSld name="引述 (含標題)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9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9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03" name="Google Shape;103;p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800">
              <a:solidFill>
                <a:srgbClr val="BFE47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名片">
  <p:cSld name="名片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引述名片">
  <p:cSld name="引述名片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2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18" name="Google Shape;118;p21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Google Shape;119;p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是非題">
  <p:cSld name="是非題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sz="44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body" idx="1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body" idx="1"/>
          </p:nvPr>
        </p:nvSpPr>
        <p:spPr>
          <a:xfrm rot="5400000">
            <a:off x="3035282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物件" type="obj">
  <p:cSld name="OBJEC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2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項物件" type="twoObj">
  <p:cSld name="TWO_OBJEC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2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對" type="twoTxTwoObj">
  <p:cSld name="TWO_OBJECTS_WITH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2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3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4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空白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內容" type="objTx">
  <p:cSld name="OBJECT_WITH_CAPTIO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2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標題的圖片" type="picTx">
  <p:cSld name="PICTURE_WITH_CAPTION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7"/>
          <p:cNvSpPr>
            <a:spLocks noGrp="1"/>
          </p:cNvSpPr>
          <p:nvPr>
            <p:ph type="pic" idx="2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" name="Google Shape;7;p8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" name="Google Shape;8;p8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9" name="Google Shape;9;p8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Google Shape;10;p8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8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8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Google Shape;13;p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8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Google Shape;15;p8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17;p8"/>
          <p:cNvSpPr txBox="1"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0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098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9971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28956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2895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dt" idx="10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Google Shape;20;p8"/>
          <p:cNvSpPr txBox="1">
            <a:spLocks noGrp="1"/>
          </p:cNvSpPr>
          <p:nvPr>
            <p:ph type="ftr" idx="11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1" name="Google Shape;21;p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7.emf"/><Relationship Id="rId4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"/>
          <p:cNvSpPr txBox="1"/>
          <p:nvPr/>
        </p:nvSpPr>
        <p:spPr>
          <a:xfrm>
            <a:off x="4132770" y="1252835"/>
            <a:ext cx="4087178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7200" b="1" i="0" u="none" strike="noStrike" cap="none" dirty="0" smtClean="0">
                <a:solidFill>
                  <a:srgbClr val="0070C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碩果累累</a:t>
            </a:r>
            <a:endParaRPr sz="7200" b="1" i="0" u="none" strike="noStrike" cap="none" dirty="0">
              <a:solidFill>
                <a:srgbClr val="0070C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46" name="Google Shape;146;p1"/>
          <p:cNvSpPr/>
          <p:nvPr/>
        </p:nvSpPr>
        <p:spPr>
          <a:xfrm>
            <a:off x="3245998" y="4268086"/>
            <a:ext cx="5860722" cy="120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b="1" dirty="0" smtClean="0">
                <a:solidFill>
                  <a:srgbClr val="0070C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指導老師：陳智勇</a:t>
            </a:r>
            <a:endParaRPr lang="en-US" altLang="zh-TW" sz="3600" b="1" dirty="0" smtClean="0">
              <a:solidFill>
                <a:srgbClr val="0070C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b="1" dirty="0" smtClean="0">
                <a:solidFill>
                  <a:srgbClr val="0070C0"/>
                </a:solidFill>
                <a:latin typeface="Microsoft JhengHei"/>
                <a:ea typeface="Microsoft JhengHei"/>
                <a:sym typeface="Microsoft JhengHei"/>
              </a:rPr>
              <a:t>比賽成員</a:t>
            </a:r>
            <a:r>
              <a:rPr lang="zh-TW" altLang="en-US" sz="3600" b="1" dirty="0">
                <a:solidFill>
                  <a:srgbClr val="0070C0"/>
                </a:solidFill>
                <a:latin typeface="Microsoft JhengHei"/>
                <a:ea typeface="Microsoft JhengHei"/>
              </a:rPr>
              <a:t>：</a:t>
            </a:r>
            <a:r>
              <a:rPr lang="zh-TW" altLang="en-US" sz="3600" b="1" dirty="0" smtClean="0">
                <a:solidFill>
                  <a:srgbClr val="0070C0"/>
                </a:solidFill>
                <a:latin typeface="Microsoft JhengHei"/>
                <a:ea typeface="Microsoft JhengHei"/>
              </a:rPr>
              <a:t>勞</a:t>
            </a:r>
            <a:r>
              <a:rPr lang="zh-TW" altLang="en-US" sz="3600" b="1" dirty="0">
                <a:solidFill>
                  <a:srgbClr val="0070C0"/>
                </a:solidFill>
                <a:latin typeface="Microsoft JhengHei"/>
                <a:ea typeface="Microsoft JhengHei"/>
              </a:rPr>
              <a:t>婕</a:t>
            </a:r>
            <a:r>
              <a:rPr lang="zh-TW" altLang="en-US" sz="3600" b="1" dirty="0" smtClean="0">
                <a:solidFill>
                  <a:srgbClr val="0070C0"/>
                </a:solidFill>
                <a:latin typeface="Microsoft JhengHei"/>
                <a:ea typeface="Microsoft JhengHei"/>
              </a:rPr>
              <a:t>羚</a:t>
            </a:r>
            <a:r>
              <a:rPr lang="zh-TW" altLang="en-US" sz="3600" b="1" dirty="0">
                <a:solidFill>
                  <a:srgbClr val="0070C0"/>
                </a:solidFill>
                <a:latin typeface="Microsoft JhengHei"/>
                <a:ea typeface="Microsoft JhengHei"/>
              </a:rPr>
              <a:t>、</a:t>
            </a:r>
            <a:r>
              <a:rPr lang="zh-TW" altLang="en-US" sz="3600" b="1" dirty="0" smtClean="0">
                <a:solidFill>
                  <a:srgbClr val="0070C0"/>
                </a:solidFill>
                <a:latin typeface="Microsoft JhengHei"/>
                <a:ea typeface="Microsoft JhengHei"/>
                <a:sym typeface="Microsoft JhengHei"/>
              </a:rPr>
              <a:t>劉又任</a:t>
            </a:r>
            <a:endParaRPr lang="en-US" altLang="zh-TW" sz="3600" b="1" dirty="0" smtClean="0">
              <a:solidFill>
                <a:srgbClr val="0070C0"/>
              </a:solidFill>
              <a:latin typeface="Microsoft JhengHei"/>
              <a:ea typeface="Microsoft JhengHei"/>
              <a:sym typeface="Microsoft JhengHei"/>
            </a:endParaRPr>
          </a:p>
        </p:txBody>
      </p:sp>
      <p:sp>
        <p:nvSpPr>
          <p:cNvPr id="148" name="Google Shape;148;p1"/>
          <p:cNvSpPr/>
          <p:nvPr/>
        </p:nvSpPr>
        <p:spPr>
          <a:xfrm>
            <a:off x="7729979" y="6354298"/>
            <a:ext cx="3780950" cy="335280"/>
          </a:xfrm>
          <a:prstGeom prst="rect">
            <a:avLst/>
          </a:prstGeom>
          <a:solidFill>
            <a:srgbClr val="6C64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9" name="Google Shape;149;p1"/>
          <p:cNvSpPr/>
          <p:nvPr/>
        </p:nvSpPr>
        <p:spPr>
          <a:xfrm>
            <a:off x="4779390" y="6354298"/>
            <a:ext cx="2793938" cy="335280"/>
          </a:xfrm>
          <a:prstGeom prst="rect">
            <a:avLst/>
          </a:prstGeom>
          <a:solidFill>
            <a:srgbClr val="C0B89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0" name="Google Shape;150;p1"/>
          <p:cNvSpPr/>
          <p:nvPr/>
        </p:nvSpPr>
        <p:spPr>
          <a:xfrm>
            <a:off x="211650" y="6360075"/>
            <a:ext cx="2512696" cy="335280"/>
          </a:xfrm>
          <a:prstGeom prst="rect">
            <a:avLst/>
          </a:prstGeom>
          <a:solidFill>
            <a:srgbClr val="EAE6D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1" name="Google Shape;151;p1"/>
          <p:cNvSpPr/>
          <p:nvPr/>
        </p:nvSpPr>
        <p:spPr>
          <a:xfrm>
            <a:off x="3044881" y="6361734"/>
            <a:ext cx="1656184" cy="335280"/>
          </a:xfrm>
          <a:prstGeom prst="rect">
            <a:avLst/>
          </a:prstGeom>
          <a:solidFill>
            <a:srgbClr val="D5CFB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52" name="Google Shape;152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20454" y="4343698"/>
            <a:ext cx="1800000" cy="18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4"/>
          <p:cNvSpPr/>
          <p:nvPr/>
        </p:nvSpPr>
        <p:spPr>
          <a:xfrm>
            <a:off x="182880" y="160299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作品特色</a:t>
            </a:r>
            <a:endParaRPr dirty="0"/>
          </a:p>
        </p:txBody>
      </p:sp>
      <p:sp>
        <p:nvSpPr>
          <p:cNvPr id="192" name="Google Shape;192;p4"/>
          <p:cNvSpPr/>
          <p:nvPr/>
        </p:nvSpPr>
        <p:spPr>
          <a:xfrm>
            <a:off x="507402" y="2112937"/>
            <a:ext cx="3979486" cy="1316063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非破壞性檢測</a:t>
            </a:r>
            <a:endParaRPr sz="36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93" name="Google Shape;193;p4"/>
          <p:cNvSpPr/>
          <p:nvPr/>
        </p:nvSpPr>
        <p:spPr>
          <a:xfrm>
            <a:off x="7577779" y="2109812"/>
            <a:ext cx="3979486" cy="1316063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水果甜度</a:t>
            </a:r>
            <a:endParaRPr sz="3600" b="1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光譜測量</a:t>
            </a:r>
            <a:endParaRPr sz="3600" b="1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94" name="Google Shape;194;p4"/>
          <p:cNvSpPr/>
          <p:nvPr/>
        </p:nvSpPr>
        <p:spPr>
          <a:xfrm>
            <a:off x="7577778" y="4448577"/>
            <a:ext cx="3979487" cy="1322313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水果重量</a:t>
            </a:r>
            <a:endParaRPr sz="36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應變歸測量</a:t>
            </a:r>
            <a:endParaRPr sz="36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95" name="Google Shape;195;p4"/>
          <p:cNvSpPr/>
          <p:nvPr/>
        </p:nvSpPr>
        <p:spPr>
          <a:xfrm>
            <a:off x="507401" y="4448577"/>
            <a:ext cx="3979487" cy="1316063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水果軟硬度</a:t>
            </a:r>
            <a:endParaRPr sz="36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應變歸測量</a:t>
            </a:r>
            <a:endParaRPr sz="36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96" name="Google Shape;19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06257" y="1087110"/>
            <a:ext cx="3979486" cy="53059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02;p5"/>
          <p:cNvSpPr/>
          <p:nvPr/>
        </p:nvSpPr>
        <p:spPr>
          <a:xfrm>
            <a:off x="182880" y="160208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b="1" dirty="0" smtClean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甘特圖</a:t>
            </a:r>
            <a:endParaRPr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" t="2536" b="4269"/>
          <a:stretch/>
        </p:blipFill>
        <p:spPr>
          <a:xfrm>
            <a:off x="406399" y="1533236"/>
            <a:ext cx="11191038" cy="3648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45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02;p5"/>
          <p:cNvSpPr/>
          <p:nvPr/>
        </p:nvSpPr>
        <p:spPr>
          <a:xfrm>
            <a:off x="182880" y="160208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b="1" dirty="0" smtClean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畫面展示</a:t>
            </a:r>
            <a:endParaRPr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1952" y="2316871"/>
            <a:ext cx="4906548" cy="3494591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788" y="2316870"/>
            <a:ext cx="4575983" cy="3494591"/>
          </a:xfrm>
          <a:prstGeom prst="rect">
            <a:avLst/>
          </a:prstGeom>
        </p:spPr>
      </p:pic>
      <p:grpSp>
        <p:nvGrpSpPr>
          <p:cNvPr id="10" name="群組 9"/>
          <p:cNvGrpSpPr/>
          <p:nvPr/>
        </p:nvGrpSpPr>
        <p:grpSpPr>
          <a:xfrm>
            <a:off x="950361" y="5875794"/>
            <a:ext cx="9908139" cy="856454"/>
            <a:chOff x="5295900" y="1119062"/>
            <a:chExt cx="1109424" cy="5376704"/>
          </a:xfrm>
        </p:grpSpPr>
        <p:sp>
          <p:nvSpPr>
            <p:cNvPr id="8" name="矩形 7"/>
            <p:cNvSpPr/>
            <p:nvPr/>
          </p:nvSpPr>
          <p:spPr>
            <a:xfrm>
              <a:off x="5295900" y="1119062"/>
              <a:ext cx="1109424" cy="5376704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文字方塊 8"/>
            <p:cNvSpPr txBox="1"/>
            <p:nvPr/>
          </p:nvSpPr>
          <p:spPr>
            <a:xfrm>
              <a:off x="5614283" y="1198967"/>
              <a:ext cx="430471" cy="52168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4800" b="1" dirty="0" smtClean="0">
                  <a:latin typeface="微軟正黑體 "/>
                  <a:ea typeface="微軟正黑體 Light" panose="020B0304030504040204" pitchFamily="34" charset="-120"/>
                </a:rPr>
                <a:t>實際測試差異</a:t>
              </a:r>
              <a:endParaRPr lang="zh-TW" altLang="en-US" sz="4800" b="1" dirty="0">
                <a:latin typeface="微軟正黑體 "/>
                <a:ea typeface="微軟正黑體 Light" panose="020B0304030504040204" pitchFamily="34" charset="-120"/>
              </a:endParaRPr>
            </a:p>
          </p:txBody>
        </p:sp>
      </p:grpSp>
      <p:sp>
        <p:nvSpPr>
          <p:cNvPr id="2" name="文字方塊 1"/>
          <p:cNvSpPr txBox="1"/>
          <p:nvPr/>
        </p:nvSpPr>
        <p:spPr>
          <a:xfrm>
            <a:off x="2379085" y="1093269"/>
            <a:ext cx="172339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6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重量</a:t>
            </a:r>
            <a:r>
              <a:rPr lang="en-US" altLang="zh-TW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:347g</a:t>
            </a:r>
          </a:p>
          <a:p>
            <a:r>
              <a:rPr lang="zh-TW" altLang="en-US" sz="26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甜</a:t>
            </a:r>
            <a:r>
              <a:rPr lang="zh-TW" altLang="en-US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</a:t>
            </a:r>
            <a:r>
              <a:rPr lang="en-US" altLang="zh-TW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甜 </a:t>
            </a:r>
            <a:endParaRPr lang="en-US" altLang="zh-TW" sz="26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6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軟硬</a:t>
            </a:r>
            <a:r>
              <a:rPr lang="zh-TW" altLang="en-US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</a:t>
            </a:r>
            <a:r>
              <a:rPr lang="en-US" altLang="zh-TW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軟</a:t>
            </a:r>
          </a:p>
        </p:txBody>
      </p:sp>
      <p:sp>
        <p:nvSpPr>
          <p:cNvPr id="12" name="文字方塊 11"/>
          <p:cNvSpPr txBox="1"/>
          <p:nvPr/>
        </p:nvSpPr>
        <p:spPr>
          <a:xfrm>
            <a:off x="7530117" y="1093269"/>
            <a:ext cx="175021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6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重量</a:t>
            </a:r>
            <a:r>
              <a:rPr lang="en-US" altLang="zh-TW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:405g</a:t>
            </a:r>
          </a:p>
          <a:p>
            <a:r>
              <a:rPr lang="zh-TW" altLang="en-US" sz="26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甜</a:t>
            </a:r>
            <a:r>
              <a:rPr lang="zh-TW" altLang="en-US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</a:t>
            </a:r>
            <a:r>
              <a:rPr lang="en-US" altLang="zh-TW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不甜 </a:t>
            </a:r>
            <a:endParaRPr lang="en-US" altLang="zh-TW" sz="26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6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軟硬度</a:t>
            </a:r>
            <a:r>
              <a:rPr lang="en-US" altLang="zh-TW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sz="2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軟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3726752" y="316554"/>
            <a:ext cx="5078634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LCD</a:t>
            </a:r>
            <a:r>
              <a:rPr lang="zh-TW" altLang="en-US" sz="32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顯示水果檢測結果畫面</a:t>
            </a:r>
            <a:endParaRPr lang="en-US" altLang="zh-TW" sz="32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26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0105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688388" y="2392219"/>
            <a:ext cx="8596668" cy="1320800"/>
          </a:xfrm>
        </p:spPr>
        <p:txBody>
          <a:bodyPr>
            <a:noAutofit/>
          </a:bodyPr>
          <a:lstStyle/>
          <a:p>
            <a:r>
              <a:rPr lang="zh-TW" altLang="en-US" sz="72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報告完畢</a:t>
            </a:r>
            <a:r>
              <a:rPr lang="en-US" altLang="zh-TW" sz="7200" dirty="0" smtClean="0">
                <a:latin typeface="微軟正黑體 "/>
              </a:rPr>
              <a:t/>
            </a:r>
            <a:br>
              <a:rPr lang="en-US" altLang="zh-TW" sz="7200" dirty="0" smtClean="0">
                <a:latin typeface="微軟正黑體 "/>
              </a:rPr>
            </a:br>
            <a:r>
              <a:rPr lang="zh-TW" altLang="en-US" sz="7200" dirty="0">
                <a:latin typeface="微軟正黑體 "/>
              </a:rPr>
              <a:t>謝謝大家</a:t>
            </a:r>
          </a:p>
        </p:txBody>
      </p:sp>
    </p:spTree>
    <p:extLst>
      <p:ext uri="{BB962C8B-B14F-4D97-AF65-F5344CB8AC3E}">
        <p14:creationId xmlns:p14="http://schemas.microsoft.com/office/powerpoint/2010/main" val="663796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1"/>
          <p:cNvSpPr txBox="1">
            <a:spLocks/>
          </p:cNvSpPr>
          <p:nvPr/>
        </p:nvSpPr>
        <p:spPr>
          <a:xfrm>
            <a:off x="1259632" y="53752"/>
            <a:ext cx="749808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zh-TW" altLang="en-US" sz="8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大綱</a:t>
            </a:r>
            <a:endParaRPr lang="zh-TW" altLang="en-US" sz="8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1259632" y="1645128"/>
            <a:ext cx="7498080" cy="5760640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717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TW" altLang="en-US" sz="3600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創作</a:t>
            </a:r>
            <a:r>
              <a:rPr lang="zh-TW" altLang="en-US" sz="3600" b="1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</a:t>
            </a:r>
            <a:r>
              <a:rPr lang="zh-TW" altLang="en-US" sz="3600" b="1" dirty="0" smtClean="0">
                <a:solidFill>
                  <a:srgbClr val="0070C0"/>
                </a:solidFill>
                <a:latin typeface="Microsoft JhengHei"/>
                <a:ea typeface="Microsoft JhengHei"/>
              </a:rPr>
              <a:t>機</a:t>
            </a:r>
            <a:endParaRPr lang="en-US" altLang="zh-TW" sz="3600" b="1" dirty="0" smtClean="0">
              <a:solidFill>
                <a:srgbClr val="0070C0"/>
              </a:solidFill>
              <a:latin typeface="Microsoft JhengHei"/>
              <a:ea typeface="Microsoft JhengHei"/>
            </a:endParaRPr>
          </a:p>
          <a:p>
            <a:pPr marL="717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TW" altLang="en-US" sz="3600" b="1" dirty="0" smtClean="0">
                <a:solidFill>
                  <a:srgbClr val="0070C0"/>
                </a:solidFill>
                <a:latin typeface="Microsoft JhengHei"/>
                <a:ea typeface="Microsoft JhengHei"/>
              </a:rPr>
              <a:t>作品</a:t>
            </a:r>
            <a:r>
              <a:rPr lang="zh-TW" altLang="en-US" sz="3600" b="1" dirty="0">
                <a:solidFill>
                  <a:srgbClr val="0070C0"/>
                </a:solidFill>
                <a:latin typeface="Microsoft JhengHei"/>
                <a:ea typeface="Microsoft JhengHei"/>
              </a:rPr>
              <a:t>介紹</a:t>
            </a:r>
            <a:endParaRPr lang="en-US" altLang="zh-TW" sz="3600" b="1" dirty="0">
              <a:solidFill>
                <a:srgbClr val="0070C0"/>
              </a:solidFill>
              <a:latin typeface="Microsoft JhengHei"/>
              <a:ea typeface="Microsoft JhengHei"/>
            </a:endParaRPr>
          </a:p>
          <a:p>
            <a:pPr marL="717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TW" altLang="en-US" sz="3600" b="1" dirty="0">
                <a:solidFill>
                  <a:srgbClr val="0070C0"/>
                </a:solidFill>
                <a:latin typeface="Microsoft JhengHei"/>
                <a:ea typeface="Microsoft JhengHei"/>
              </a:rPr>
              <a:t>功能規劃</a:t>
            </a:r>
            <a:endParaRPr lang="en-US" altLang="zh-TW" sz="3600" b="1" dirty="0">
              <a:solidFill>
                <a:srgbClr val="0070C0"/>
              </a:solidFill>
              <a:latin typeface="Microsoft JhengHei"/>
              <a:ea typeface="Microsoft JhengHei"/>
            </a:endParaRPr>
          </a:p>
          <a:p>
            <a:pPr marL="717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TW" altLang="en-US" sz="3600" b="1" dirty="0">
                <a:solidFill>
                  <a:srgbClr val="0070C0"/>
                </a:solidFill>
                <a:latin typeface="Microsoft JhengHei"/>
                <a:ea typeface="Microsoft JhengHei"/>
              </a:rPr>
              <a:t>操作情境示意圖</a:t>
            </a:r>
            <a:endParaRPr lang="en-US" altLang="zh-TW" sz="3600" b="1" dirty="0">
              <a:solidFill>
                <a:srgbClr val="0070C0"/>
              </a:solidFill>
              <a:latin typeface="Microsoft JhengHei"/>
              <a:ea typeface="Microsoft JhengHei"/>
            </a:endParaRPr>
          </a:p>
          <a:p>
            <a:pPr marL="717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TW" altLang="en-US" sz="3600" b="1" dirty="0">
                <a:solidFill>
                  <a:srgbClr val="0070C0"/>
                </a:solidFill>
                <a:latin typeface="Microsoft JhengHei"/>
                <a:ea typeface="Microsoft JhengHei"/>
              </a:rPr>
              <a:t>作品</a:t>
            </a:r>
            <a:r>
              <a:rPr lang="zh-TW" altLang="en-US" sz="3600" b="1" dirty="0" smtClean="0">
                <a:solidFill>
                  <a:srgbClr val="0070C0"/>
                </a:solidFill>
                <a:latin typeface="Microsoft JhengHei"/>
                <a:ea typeface="Microsoft JhengHei"/>
              </a:rPr>
              <a:t>特色</a:t>
            </a:r>
            <a:endParaRPr lang="en-US" altLang="zh-TW" sz="3600" b="1" dirty="0" smtClean="0">
              <a:solidFill>
                <a:srgbClr val="0070C0"/>
              </a:solidFill>
              <a:latin typeface="Microsoft JhengHei"/>
              <a:ea typeface="Microsoft JhengHei"/>
            </a:endParaRPr>
          </a:p>
          <a:p>
            <a:pPr marL="717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TW" altLang="en-US" sz="3600" b="1" dirty="0" smtClean="0">
                <a:solidFill>
                  <a:srgbClr val="0070C0"/>
                </a:solidFill>
                <a:latin typeface="Microsoft JhengHei"/>
                <a:ea typeface="Microsoft JhengHei"/>
              </a:rPr>
              <a:t>甘特圖</a:t>
            </a:r>
            <a:endParaRPr lang="en-US" altLang="zh-TW" sz="3600" b="1" dirty="0">
              <a:solidFill>
                <a:srgbClr val="0070C0"/>
              </a:solidFill>
              <a:latin typeface="Microsoft JhengHei"/>
              <a:ea typeface="Microsoft JhengHei"/>
            </a:endParaRPr>
          </a:p>
          <a:p>
            <a:pPr marL="717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TW" altLang="en-US" sz="3600" b="1" dirty="0">
                <a:solidFill>
                  <a:srgbClr val="0070C0"/>
                </a:solidFill>
                <a:latin typeface="Microsoft JhengHei"/>
                <a:ea typeface="Microsoft JhengHei"/>
              </a:rPr>
              <a:t>畫面展示</a:t>
            </a:r>
            <a:endParaRPr lang="en-US" altLang="zh-TW" sz="3600" b="1" dirty="0">
              <a:solidFill>
                <a:srgbClr val="0070C0"/>
              </a:solidFill>
              <a:latin typeface="Microsoft JhengHei"/>
              <a:ea typeface="Microsoft JhengHei"/>
            </a:endParaRPr>
          </a:p>
          <a:p>
            <a:pPr marL="717750" indent="-285750"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altLang="zh-TW" sz="3600" b="1" dirty="0" smtClean="0">
              <a:latin typeface="Times New Roman" panose="02020603050405020304" pitchFamily="18" charset="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621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"/>
          <p:cNvSpPr/>
          <p:nvPr/>
        </p:nvSpPr>
        <p:spPr>
          <a:xfrm>
            <a:off x="182406" y="158309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創作動機</a:t>
            </a:r>
            <a:endParaRPr dirty="0"/>
          </a:p>
        </p:txBody>
      </p:sp>
      <p:grpSp>
        <p:nvGrpSpPr>
          <p:cNvPr id="159" name="Google Shape;159;p2"/>
          <p:cNvGrpSpPr/>
          <p:nvPr/>
        </p:nvGrpSpPr>
        <p:grpSpPr>
          <a:xfrm>
            <a:off x="4649698" y="5861208"/>
            <a:ext cx="3656101" cy="909729"/>
            <a:chOff x="404" y="2905"/>
            <a:chExt cx="2467" cy="513"/>
          </a:xfrm>
        </p:grpSpPr>
        <p:sp>
          <p:nvSpPr>
            <p:cNvPr id="160" name="Google Shape;160;p2"/>
            <p:cNvSpPr/>
            <p:nvPr/>
          </p:nvSpPr>
          <p:spPr>
            <a:xfrm>
              <a:off x="404" y="2905"/>
              <a:ext cx="2467" cy="513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6" y="3022"/>
              <a:ext cx="1982" cy="278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Microsoft JhengHei"/>
                <a:buNone/>
              </a:pPr>
              <a:r>
                <a:rPr lang="zh-TW" sz="3200" b="1" i="0" u="none" strike="noStrike" cap="none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需</a:t>
              </a:r>
              <a:r>
                <a:rPr lang="zh-TW" sz="3200" b="1" i="0" u="none" strike="noStrike" cap="none" dirty="0" smtClean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切開水果</a:t>
              </a:r>
              <a:r>
                <a:rPr lang="zh-TW" sz="3200" b="1" i="0" u="none" strike="noStrike" cap="none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量測</a:t>
              </a:r>
              <a:endParaRPr sz="2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2" name="Google Shape;162;p2" descr="一張含有 室內 的圖片&#10;&#10;自動產生的描述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49700" y="2104232"/>
            <a:ext cx="3656100" cy="2557122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"/>
          <p:cNvSpPr/>
          <p:nvPr/>
        </p:nvSpPr>
        <p:spPr>
          <a:xfrm>
            <a:off x="4649700" y="848618"/>
            <a:ext cx="3656100" cy="1083631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 smtClean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破壞性</a:t>
            </a:r>
            <a:endParaRPr lang="en-US" altLang="zh-TW" sz="3600" b="1" dirty="0" smtClean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 smtClean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甜</a:t>
            </a:r>
            <a:r>
              <a:rPr lang="zh-TW" sz="36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度檢測</a:t>
            </a:r>
            <a:endParaRPr sz="36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67" name="Google Shape;167;p2" descr="水果成熟計水果硬度計Model FT - 全華精密Chuanhua Precisi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02549" y="2104232"/>
            <a:ext cx="3675150" cy="255712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2"/>
          <p:cNvGrpSpPr/>
          <p:nvPr/>
        </p:nvGrpSpPr>
        <p:grpSpPr>
          <a:xfrm>
            <a:off x="4649698" y="4833337"/>
            <a:ext cx="3671544" cy="909729"/>
            <a:chOff x="421" y="2955"/>
            <a:chExt cx="2467" cy="513"/>
          </a:xfrm>
        </p:grpSpPr>
        <p:sp>
          <p:nvSpPr>
            <p:cNvPr id="169" name="Google Shape;169;p2"/>
            <p:cNvSpPr/>
            <p:nvPr/>
          </p:nvSpPr>
          <p:spPr>
            <a:xfrm>
              <a:off x="421" y="2955"/>
              <a:ext cx="2467" cy="513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62" y="3070"/>
              <a:ext cx="2010" cy="278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Microsoft JhengHei"/>
                <a:buNone/>
              </a:pPr>
              <a:r>
                <a:rPr lang="zh-TW" sz="3200" b="1" i="0" u="none" strike="noStrike" cap="none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需</a:t>
              </a:r>
              <a:r>
                <a:rPr lang="zh-TW" sz="3200" b="1" i="0" u="none" strike="noStrike" cap="none" dirty="0" smtClean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破壞水果</a:t>
              </a:r>
              <a:r>
                <a:rPr lang="zh-TW" sz="3200" b="1" i="0" u="none" strike="noStrike" cap="none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表面</a:t>
              </a:r>
              <a:endParaRPr sz="2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1" name="Google Shape;171;p2"/>
          <p:cNvSpPr/>
          <p:nvPr/>
        </p:nvSpPr>
        <p:spPr>
          <a:xfrm>
            <a:off x="8397044" y="868371"/>
            <a:ext cx="3680655" cy="1083631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撞擊</a:t>
            </a:r>
            <a:r>
              <a:rPr lang="zh-TW" sz="3600" b="1" dirty="0" smtClean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式</a:t>
            </a:r>
            <a:endParaRPr lang="en-US" altLang="zh-TW" sz="3600" b="1" dirty="0" smtClean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 smtClean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硬度</a:t>
            </a:r>
            <a:r>
              <a:rPr lang="zh-TW" sz="36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檢測</a:t>
            </a:r>
            <a:endParaRPr sz="36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339205" y="1958332"/>
            <a:ext cx="421374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市面上的水果檢測裝置</a:t>
            </a:r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通常是破壞型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的裝置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</a:t>
            </a:r>
            <a:r>
              <a:rPr lang="zh-TW" altLang="en-US" sz="2800" dirty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破壞水果</a:t>
            </a:r>
            <a:r>
              <a:rPr lang="zh-TW" altLang="en-US" sz="2800" dirty="0" smtClean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表面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外觀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800" dirty="0" smtClean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常見的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就是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破壞性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和</a:t>
            </a:r>
            <a:r>
              <a:rPr lang="zh-TW" altLang="en-US" sz="2800" dirty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撞擊</a:t>
            </a:r>
            <a:r>
              <a:rPr lang="zh-TW" altLang="en-US" sz="2800" dirty="0" smtClean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式</a:t>
            </a:r>
            <a:endParaRPr lang="en-US" altLang="zh-TW" sz="2800" dirty="0" smtClean="0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如右圖</a:t>
            </a:r>
            <a:r>
              <a:rPr lang="en-US" altLang="zh-TW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endParaRPr lang="zh-TW" altLang="en-US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8" name="Google Shape;168;p2"/>
          <p:cNvGrpSpPr/>
          <p:nvPr/>
        </p:nvGrpSpPr>
        <p:grpSpPr>
          <a:xfrm>
            <a:off x="8417988" y="4833337"/>
            <a:ext cx="3659711" cy="909729"/>
            <a:chOff x="421" y="2955"/>
            <a:chExt cx="2467" cy="513"/>
          </a:xfrm>
        </p:grpSpPr>
        <p:sp>
          <p:nvSpPr>
            <p:cNvPr id="19" name="Google Shape;169;p2"/>
            <p:cNvSpPr/>
            <p:nvPr/>
          </p:nvSpPr>
          <p:spPr>
            <a:xfrm>
              <a:off x="421" y="2955"/>
              <a:ext cx="2467" cy="513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0" name="Google Shape;170;p2"/>
            <p:cNvSpPr/>
            <p:nvPr/>
          </p:nvSpPr>
          <p:spPr>
            <a:xfrm>
              <a:off x="662" y="3070"/>
              <a:ext cx="2010" cy="278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Microsoft JhengHei"/>
                <a:buNone/>
              </a:pPr>
              <a:r>
                <a:rPr lang="zh-TW" sz="3200" b="1" i="0" u="none" strike="noStrike" cap="none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需</a:t>
              </a:r>
              <a:r>
                <a:rPr lang="zh-TW" sz="3200" b="1" i="0" u="none" strike="noStrike" cap="none" dirty="0" smtClean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破壞水果</a:t>
              </a:r>
              <a:r>
                <a:rPr lang="zh-TW" sz="3200" b="1" i="0" u="none" strike="noStrike" cap="none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表面</a:t>
              </a:r>
              <a:endParaRPr sz="2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" name="Google Shape;168;p2"/>
          <p:cNvGrpSpPr/>
          <p:nvPr/>
        </p:nvGrpSpPr>
        <p:grpSpPr>
          <a:xfrm>
            <a:off x="8407515" y="5789648"/>
            <a:ext cx="3659711" cy="981289"/>
            <a:chOff x="421" y="2955"/>
            <a:chExt cx="2467" cy="513"/>
          </a:xfrm>
        </p:grpSpPr>
        <p:sp>
          <p:nvSpPr>
            <p:cNvPr id="22" name="Google Shape;169;p2"/>
            <p:cNvSpPr/>
            <p:nvPr/>
          </p:nvSpPr>
          <p:spPr>
            <a:xfrm>
              <a:off x="421" y="2955"/>
              <a:ext cx="2467" cy="513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23" name="Google Shape;170;p2"/>
            <p:cNvSpPr/>
            <p:nvPr/>
          </p:nvSpPr>
          <p:spPr>
            <a:xfrm>
              <a:off x="657" y="3102"/>
              <a:ext cx="2010" cy="257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Microsoft JhengHei"/>
                <a:buNone/>
              </a:pPr>
              <a:r>
                <a:rPr lang="zh-TW" sz="3200" b="1" i="0" u="none" strike="noStrike" cap="none" dirty="0" smtClean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需</a:t>
              </a:r>
              <a:r>
                <a:rPr lang="zh-TW" altLang="en-US" sz="3200" b="1" dirty="0" smtClean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撞擊</a:t>
              </a:r>
              <a:r>
                <a:rPr lang="zh-TW" altLang="en-US" sz="3200" b="1" i="0" u="none" strike="noStrike" cap="none" dirty="0" smtClean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檢測硬度</a:t>
              </a:r>
              <a:endParaRPr sz="20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"/>
          <p:cNvSpPr/>
          <p:nvPr/>
        </p:nvSpPr>
        <p:spPr>
          <a:xfrm>
            <a:off x="182406" y="158309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創作動機</a:t>
            </a:r>
            <a:endParaRPr dirty="0"/>
          </a:p>
        </p:txBody>
      </p:sp>
      <p:sp>
        <p:nvSpPr>
          <p:cNvPr id="177" name="Google Shape;177;p3"/>
          <p:cNvSpPr/>
          <p:nvPr/>
        </p:nvSpPr>
        <p:spPr>
          <a:xfrm>
            <a:off x="6369590" y="209904"/>
            <a:ext cx="3938712" cy="881466"/>
          </a:xfrm>
          <a:prstGeom prst="roundRect">
            <a:avLst>
              <a:gd name="adj" fmla="val 16667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人力檢測</a:t>
            </a:r>
            <a:endParaRPr dirty="0"/>
          </a:p>
        </p:txBody>
      </p:sp>
      <p:grpSp>
        <p:nvGrpSpPr>
          <p:cNvPr id="178" name="Google Shape;178;p3"/>
          <p:cNvGrpSpPr/>
          <p:nvPr/>
        </p:nvGrpSpPr>
        <p:grpSpPr>
          <a:xfrm>
            <a:off x="4010026" y="5399596"/>
            <a:ext cx="4401054" cy="814387"/>
            <a:chOff x="421" y="2955"/>
            <a:chExt cx="2467" cy="513"/>
          </a:xfrm>
        </p:grpSpPr>
        <p:sp>
          <p:nvSpPr>
            <p:cNvPr id="179" name="Google Shape;179;p3"/>
            <p:cNvSpPr/>
            <p:nvPr/>
          </p:nvSpPr>
          <p:spPr>
            <a:xfrm>
              <a:off x="421" y="2955"/>
              <a:ext cx="2467" cy="513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1203" y="3076"/>
              <a:ext cx="902" cy="271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Microsoft JhengHei"/>
                <a:buNone/>
              </a:pPr>
              <a:r>
                <a:rPr lang="zh-TW" sz="2800" b="1" i="0" u="none" strike="noStrike" cap="none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費時費力</a:t>
              </a:r>
              <a:endParaRPr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3"/>
          <p:cNvGrpSpPr/>
          <p:nvPr/>
        </p:nvGrpSpPr>
        <p:grpSpPr>
          <a:xfrm>
            <a:off x="8598940" y="5399596"/>
            <a:ext cx="3498593" cy="814388"/>
            <a:chOff x="-2245" y="3255"/>
            <a:chExt cx="2467" cy="513"/>
          </a:xfrm>
        </p:grpSpPr>
        <p:sp>
          <p:nvSpPr>
            <p:cNvPr id="182" name="Google Shape;182;p3"/>
            <p:cNvSpPr/>
            <p:nvPr/>
          </p:nvSpPr>
          <p:spPr>
            <a:xfrm>
              <a:off x="-2245" y="3255"/>
              <a:ext cx="2467" cy="513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-1565" y="3376"/>
              <a:ext cx="1306" cy="271"/>
            </a:xfrm>
            <a:prstGeom prst="rect">
              <a:avLst/>
            </a:prstGeom>
            <a:solidFill>
              <a:srgbClr val="FF6600"/>
            </a:solidFill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Microsoft JhengHei"/>
                <a:buNone/>
              </a:pPr>
              <a:r>
                <a:rPr lang="zh-TW" sz="2800" b="1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檢測不穩定</a:t>
              </a:r>
              <a:endParaRPr sz="1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84" name="Google Shape;184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98940" y="1357469"/>
            <a:ext cx="3418724" cy="3850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10026" y="1357469"/>
            <a:ext cx="4401053" cy="385003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字方塊 1"/>
          <p:cNvSpPr txBox="1"/>
          <p:nvPr/>
        </p:nvSpPr>
        <p:spPr>
          <a:xfrm>
            <a:off x="182406" y="1167534"/>
            <a:ext cx="328612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最常見的還有人力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檢測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但人力檢測通常都</a:t>
            </a:r>
            <a:r>
              <a:rPr lang="zh-TW" altLang="en-US" sz="2800" dirty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費時</a:t>
            </a:r>
            <a:r>
              <a:rPr lang="zh-TW" altLang="en-US" sz="2800" dirty="0" smtClean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費力</a:t>
            </a:r>
            <a:endParaRPr lang="en-US" altLang="zh-TW" sz="2800" dirty="0" smtClean="0">
              <a:solidFill>
                <a:schemeClr val="accent5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800" dirty="0">
              <a:solidFill>
                <a:schemeClr val="bg2">
                  <a:lumMod val="60000"/>
                  <a:lumOff val="40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加上檢測也不穩定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還有可能</a:t>
            </a:r>
            <a:r>
              <a:rPr lang="zh-TW" altLang="en-US" sz="2800" dirty="0" smtClean="0">
                <a:solidFill>
                  <a:schemeClr val="accent5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誤傷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水果表皮</a:t>
            </a:r>
            <a:endParaRPr lang="zh-TW" altLang="en-US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82067" y="5329397"/>
            <a:ext cx="6096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所以我們想做出一個</a:t>
            </a:r>
            <a:endParaRPr lang="en-US" altLang="zh-TW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不需要破壞水果表面</a:t>
            </a:r>
            <a:endParaRPr lang="en-US" altLang="zh-TW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也可以準確獲得水果資訊的裝置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80999" y="2000250"/>
            <a:ext cx="9772651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此作品為一台非破壞性檢測裝置，它具有不破壞水果表面，</a:t>
            </a: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就可以測量水果的重量、甜度、軟硬度。</a:t>
            </a: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水果重量利用應變歸測量，經過計算之後，取得水果重量。</a:t>
            </a: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水果甜度是利用光譜儀進行檢測，抓取光譜數值並進行分析，得知水果甜度。</a:t>
            </a: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水果軟硬度則是利用了夾合機構以及應變規，抓取應變歸變化數值並進行分析，從而判斷軟硬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度，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之後再透過</a:t>
            </a:r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LCD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顯示屏顯現水果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數據。</a:t>
            </a:r>
            <a:endParaRPr lang="zh-TW" altLang="en-US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Google Shape;158;p2"/>
          <p:cNvSpPr/>
          <p:nvPr/>
        </p:nvSpPr>
        <p:spPr>
          <a:xfrm>
            <a:off x="182406" y="158309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b="1" dirty="0" smtClean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作品介紹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7864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6"/>
          <p:cNvSpPr/>
          <p:nvPr/>
        </p:nvSpPr>
        <p:spPr>
          <a:xfrm>
            <a:off x="182880" y="160299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4000" b="1" dirty="0" smtClean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功能規劃</a:t>
            </a:r>
            <a:endParaRPr dirty="0"/>
          </a:p>
        </p:txBody>
      </p:sp>
      <p:pic>
        <p:nvPicPr>
          <p:cNvPr id="210" name="Google Shape;210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23582" y="1025195"/>
            <a:ext cx="4227946" cy="56424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1" name="Google Shape;211;p6"/>
          <p:cNvGrpSpPr/>
          <p:nvPr/>
        </p:nvGrpSpPr>
        <p:grpSpPr>
          <a:xfrm>
            <a:off x="444999" y="1397687"/>
            <a:ext cx="6356881" cy="5002825"/>
            <a:chOff x="885559" y="-21986"/>
            <a:chExt cx="6356881" cy="5002825"/>
          </a:xfrm>
        </p:grpSpPr>
        <p:sp>
          <p:nvSpPr>
            <p:cNvPr id="212" name="Google Shape;212;p6"/>
            <p:cNvSpPr/>
            <p:nvPr/>
          </p:nvSpPr>
          <p:spPr>
            <a:xfrm>
              <a:off x="2692532" y="-21986"/>
              <a:ext cx="2743187" cy="1659603"/>
            </a:xfrm>
            <a:prstGeom prst="roundRect">
              <a:avLst>
                <a:gd name="adj" fmla="val 16667"/>
              </a:avLst>
            </a:prstGeom>
            <a:solidFill>
              <a:srgbClr val="FFC000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6"/>
            <p:cNvSpPr txBox="1"/>
            <p:nvPr/>
          </p:nvSpPr>
          <p:spPr>
            <a:xfrm>
              <a:off x="2773547" y="59029"/>
              <a:ext cx="2581157" cy="14975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7150" tIns="137150" rIns="137150" bIns="13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Microsoft JhengHei"/>
                <a:buNone/>
              </a:pPr>
              <a:r>
                <a:rPr lang="zh-TW" sz="3600" b="1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重量檢測</a:t>
              </a:r>
              <a:endParaRPr dirty="0"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1977614" y="807815"/>
              <a:ext cx="4173024" cy="417302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856" y="15150"/>
                  </a:moveTo>
                  <a:lnTo>
                    <a:pt x="99856" y="15150"/>
                  </a:lnTo>
                  <a:cubicBezTo>
                    <a:pt x="114140" y="27844"/>
                    <a:pt x="121524" y="46583"/>
                    <a:pt x="119737" y="65609"/>
                  </a:cubicBezTo>
                </a:path>
              </a:pathLst>
            </a:custGeom>
            <a:noFill/>
            <a:ln w="12700" cap="rnd" cmpd="sng">
              <a:solidFill>
                <a:srgbClr val="2A50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4499758" y="3108494"/>
              <a:ext cx="2742682" cy="1658178"/>
            </a:xfrm>
            <a:prstGeom prst="roundRect">
              <a:avLst>
                <a:gd name="adj" fmla="val 16667"/>
              </a:avLst>
            </a:prstGeom>
            <a:solidFill>
              <a:srgbClr val="0070C0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6"/>
            <p:cNvSpPr txBox="1"/>
            <p:nvPr/>
          </p:nvSpPr>
          <p:spPr>
            <a:xfrm>
              <a:off x="4580704" y="3189440"/>
              <a:ext cx="2580790" cy="14962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7150" tIns="137150" rIns="137150" bIns="13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3600" b="1" dirty="0">
                  <a:solidFill>
                    <a:schemeClr val="lt1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軟硬度檢測</a:t>
              </a:r>
              <a:endParaRPr dirty="0"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1977614" y="807815"/>
              <a:ext cx="4173024" cy="417302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6003" y="114073"/>
                  </a:moveTo>
                  <a:cubicBezTo>
                    <a:pt x="69583" y="121969"/>
                    <a:pt x="50466" y="121976"/>
                    <a:pt x="34040" y="114093"/>
                  </a:cubicBezTo>
                </a:path>
              </a:pathLst>
            </a:custGeom>
            <a:noFill/>
            <a:ln w="12700" cap="rnd" cmpd="sng">
              <a:solidFill>
                <a:srgbClr val="2A50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885559" y="3107782"/>
              <a:ext cx="2743187" cy="1659603"/>
            </a:xfrm>
            <a:prstGeom prst="roundRect">
              <a:avLst>
                <a:gd name="adj" fmla="val 16667"/>
              </a:avLst>
            </a:prstGeom>
            <a:solidFill>
              <a:srgbClr val="00B0F0"/>
            </a:solidFill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 txBox="1"/>
            <p:nvPr/>
          </p:nvSpPr>
          <p:spPr>
            <a:xfrm>
              <a:off x="966574" y="3188797"/>
              <a:ext cx="2581157" cy="149757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7150" tIns="137150" rIns="137150" bIns="1371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600"/>
                <a:buFont typeface="Microsoft JhengHei"/>
                <a:buNone/>
              </a:pPr>
              <a:r>
                <a:rPr lang="zh-TW" sz="3600" b="1" dirty="0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甜度檢測</a:t>
              </a:r>
              <a:endParaRPr dirty="0"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1977614" y="807815"/>
              <a:ext cx="4173024" cy="4173024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61" y="65589"/>
                  </a:moveTo>
                  <a:lnTo>
                    <a:pt x="261" y="65589"/>
                  </a:lnTo>
                  <a:cubicBezTo>
                    <a:pt x="-1518" y="46570"/>
                    <a:pt x="5865" y="27840"/>
                    <a:pt x="20144" y="15150"/>
                  </a:cubicBezTo>
                </a:path>
              </a:pathLst>
            </a:custGeom>
            <a:noFill/>
            <a:ln w="12700" cap="rnd" cmpd="sng">
              <a:solidFill>
                <a:srgbClr val="2A50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94;p4"/>
          <p:cNvSpPr/>
          <p:nvPr/>
        </p:nvSpPr>
        <p:spPr>
          <a:xfrm>
            <a:off x="2780083" y="158945"/>
            <a:ext cx="3979487" cy="934324"/>
          </a:xfrm>
          <a:prstGeom prst="roundRect">
            <a:avLst>
              <a:gd name="adj" fmla="val 16667"/>
            </a:avLst>
          </a:prstGeom>
          <a:solidFill>
            <a:srgbClr val="FF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水果重量</a:t>
            </a:r>
            <a:endParaRPr sz="32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應變歸測量</a:t>
            </a:r>
            <a:endParaRPr sz="32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" name="Google Shape;202;p5"/>
          <p:cNvSpPr/>
          <p:nvPr/>
        </p:nvSpPr>
        <p:spPr>
          <a:xfrm>
            <a:off x="182880" y="160208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zh-TW" altLang="en-US" sz="32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rPr>
              <a:t>操作情境示意圖</a:t>
            </a:r>
            <a:endParaRPr sz="32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82880" y="1422400"/>
            <a:ext cx="3823833" cy="31840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7" name="群組 16"/>
          <p:cNvGrpSpPr/>
          <p:nvPr/>
        </p:nvGrpSpPr>
        <p:grpSpPr>
          <a:xfrm>
            <a:off x="182880" y="4674790"/>
            <a:ext cx="3823834" cy="589590"/>
            <a:chOff x="4408764" y="4731111"/>
            <a:chExt cx="3608816" cy="589590"/>
          </a:xfrm>
        </p:grpSpPr>
        <p:sp>
          <p:nvSpPr>
            <p:cNvPr id="18" name="矩形 17"/>
            <p:cNvSpPr/>
            <p:nvPr/>
          </p:nvSpPr>
          <p:spPr>
            <a:xfrm>
              <a:off x="4408764" y="4731111"/>
              <a:ext cx="3608816" cy="58959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Rectangle 6"/>
            <p:cNvSpPr>
              <a:spLocks noChangeArrowheads="1"/>
            </p:cNvSpPr>
            <p:nvPr/>
          </p:nvSpPr>
          <p:spPr bwMode="auto">
            <a:xfrm>
              <a:off x="4703183" y="4790716"/>
              <a:ext cx="3019425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zh-TW" altLang="en-US" sz="24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重量</a:t>
              </a:r>
              <a:r>
                <a:rPr lang="zh-TW" altLang="zh-TW" sz="24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感測示意圖</a:t>
              </a:r>
            </a:p>
          </p:txBody>
        </p:sp>
      </p:grpSp>
      <p:graphicFrame>
        <p:nvGraphicFramePr>
          <p:cNvPr id="20" name="物件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9007625"/>
              </p:ext>
            </p:extLst>
          </p:nvPr>
        </p:nvGraphicFramePr>
        <p:xfrm>
          <a:off x="188773" y="1738609"/>
          <a:ext cx="3817940" cy="26584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0" name="Visio" r:id="rId4" imgW="2819567" imgH="1847958" progId="Visio.Drawing.15">
                  <p:embed/>
                </p:oleObj>
              </mc:Choice>
              <mc:Fallback>
                <p:oleObj name="Visio" r:id="rId4" imgW="2819567" imgH="1847958" progId="Visio.Drawing.15">
                  <p:embed/>
                  <p:pic>
                    <p:nvPicPr>
                      <p:cNvPr id="16" name="物件 1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8773" y="1738609"/>
                        <a:ext cx="3817940" cy="2658429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文字方塊 20"/>
          <p:cNvSpPr txBox="1"/>
          <p:nvPr/>
        </p:nvSpPr>
        <p:spPr>
          <a:xfrm>
            <a:off x="4006713" y="1422400"/>
            <a:ext cx="557075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將水果放置測量位置時，即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開始進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行重量感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測，在水果放置時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，秤重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傳感器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取得應變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片變化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數值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經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過重量感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測器</a:t>
            </a:r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A/D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放大轉換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，將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重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量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數據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傳至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微控制器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，重量結果顯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示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於</a:t>
            </a:r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LCD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螢幕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 smtClean="0"/>
          </a:p>
        </p:txBody>
      </p:sp>
    </p:spTree>
    <p:extLst>
      <p:ext uri="{BB962C8B-B14F-4D97-AF65-F5344CB8AC3E}">
        <p14:creationId xmlns:p14="http://schemas.microsoft.com/office/powerpoint/2010/main" val="276568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93;p4"/>
          <p:cNvSpPr/>
          <p:nvPr/>
        </p:nvSpPr>
        <p:spPr>
          <a:xfrm>
            <a:off x="2756859" y="160208"/>
            <a:ext cx="3979486" cy="928559"/>
          </a:xfrm>
          <a:prstGeom prst="roundRect">
            <a:avLst>
              <a:gd name="adj" fmla="val 16667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水果甜度</a:t>
            </a:r>
            <a:endParaRPr sz="32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光譜測量</a:t>
            </a:r>
            <a:endParaRPr sz="32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2880" y="1422400"/>
            <a:ext cx="3823833" cy="31840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Google Shape;202;p5"/>
          <p:cNvSpPr/>
          <p:nvPr/>
        </p:nvSpPr>
        <p:spPr>
          <a:xfrm>
            <a:off x="182880" y="160208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zh-TW" altLang="en-US" sz="32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rPr>
              <a:t>操作情境示意圖</a:t>
            </a:r>
            <a:endParaRPr sz="32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</a:endParaRPr>
          </a:p>
        </p:txBody>
      </p:sp>
      <p:grpSp>
        <p:nvGrpSpPr>
          <p:cNvPr id="13" name="群組 12"/>
          <p:cNvGrpSpPr/>
          <p:nvPr/>
        </p:nvGrpSpPr>
        <p:grpSpPr>
          <a:xfrm>
            <a:off x="182880" y="4674790"/>
            <a:ext cx="3823834" cy="589590"/>
            <a:chOff x="4408764" y="4731111"/>
            <a:chExt cx="3608816" cy="589590"/>
          </a:xfrm>
        </p:grpSpPr>
        <p:sp>
          <p:nvSpPr>
            <p:cNvPr id="22" name="矩形 21"/>
            <p:cNvSpPr/>
            <p:nvPr/>
          </p:nvSpPr>
          <p:spPr>
            <a:xfrm>
              <a:off x="4408764" y="4731111"/>
              <a:ext cx="3608816" cy="58959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3" name="Rectangle 6"/>
            <p:cNvSpPr>
              <a:spLocks noChangeArrowheads="1"/>
            </p:cNvSpPr>
            <p:nvPr/>
          </p:nvSpPr>
          <p:spPr bwMode="auto">
            <a:xfrm>
              <a:off x="4703183" y="4790716"/>
              <a:ext cx="3019425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zh-TW" altLang="zh-TW" sz="24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甜度感測示意圖</a:t>
              </a:r>
            </a:p>
          </p:txBody>
        </p:sp>
      </p:grpSp>
      <p:sp>
        <p:nvSpPr>
          <p:cNvPr id="24" name="文字方塊 23"/>
          <p:cNvSpPr txBox="1"/>
          <p:nvPr/>
        </p:nvSpPr>
        <p:spPr>
          <a:xfrm>
            <a:off x="4006421" y="1422400"/>
            <a:ext cx="557075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在進行甜度感測時，光譜感測器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打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燈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在水果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表面上，並取得反射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回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來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的光譜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數值，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微控制器取得感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測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器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數值，透過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演算法判斷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出此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水果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甜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度為何，最後再將甜度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檢測結果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顯示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於</a:t>
            </a:r>
            <a:r>
              <a:rPr lang="en-US" altLang="zh-TW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LCD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螢幕。</a:t>
            </a:r>
            <a:endParaRPr lang="en-US" altLang="zh-TW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 smtClean="0"/>
          </a:p>
        </p:txBody>
      </p:sp>
      <p:graphicFrame>
        <p:nvGraphicFramePr>
          <p:cNvPr id="25" name="物件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0083680"/>
              </p:ext>
            </p:extLst>
          </p:nvPr>
        </p:nvGraphicFramePr>
        <p:xfrm>
          <a:off x="182586" y="1821861"/>
          <a:ext cx="3823835" cy="2385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4" name="Visio" r:id="rId4" imgW="2171594" imgH="1272390" progId="Visio.Drawing.15">
                  <p:embed/>
                </p:oleObj>
              </mc:Choice>
              <mc:Fallback>
                <p:oleObj name="Visio" r:id="rId4" imgW="2171594" imgH="1272390" progId="Visio.Drawing.15">
                  <p:embed/>
                  <p:pic>
                    <p:nvPicPr>
                      <p:cNvPr id="26" name="物件 2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586" y="1821861"/>
                        <a:ext cx="3823835" cy="238514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0866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95;p4"/>
          <p:cNvSpPr/>
          <p:nvPr/>
        </p:nvSpPr>
        <p:spPr>
          <a:xfrm>
            <a:off x="2780011" y="158945"/>
            <a:ext cx="3979487" cy="934324"/>
          </a:xfrm>
          <a:prstGeom prst="roundRect">
            <a:avLst>
              <a:gd name="adj" fmla="val 16667"/>
            </a:avLst>
          </a:prstGeom>
          <a:solidFill>
            <a:srgbClr val="0070C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水果軟硬度</a:t>
            </a:r>
            <a:endParaRPr sz="32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應變歸測量</a:t>
            </a:r>
            <a:endParaRPr sz="32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2880" y="1422400"/>
            <a:ext cx="3823833" cy="318407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Google Shape;202;p5"/>
          <p:cNvSpPr/>
          <p:nvPr/>
        </p:nvSpPr>
        <p:spPr>
          <a:xfrm>
            <a:off x="182880" y="160208"/>
            <a:ext cx="3312367" cy="933061"/>
          </a:xfrm>
          <a:prstGeom prst="homePlat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zh-TW" altLang="en-US" sz="32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</a:rPr>
              <a:t>操作情境示意圖</a:t>
            </a:r>
            <a:endParaRPr sz="3200" b="1" dirty="0">
              <a:solidFill>
                <a:schemeClr val="lt1"/>
              </a:solidFill>
              <a:latin typeface="Microsoft JhengHei"/>
              <a:ea typeface="Microsoft JhengHei"/>
              <a:cs typeface="Microsoft JhengHei"/>
            </a:endParaRPr>
          </a:p>
        </p:txBody>
      </p:sp>
      <p:grpSp>
        <p:nvGrpSpPr>
          <p:cNvPr id="17" name="群組 16"/>
          <p:cNvGrpSpPr/>
          <p:nvPr/>
        </p:nvGrpSpPr>
        <p:grpSpPr>
          <a:xfrm>
            <a:off x="182880" y="4674790"/>
            <a:ext cx="3823834" cy="589590"/>
            <a:chOff x="4408764" y="4731111"/>
            <a:chExt cx="3608816" cy="589590"/>
          </a:xfrm>
        </p:grpSpPr>
        <p:sp>
          <p:nvSpPr>
            <p:cNvPr id="18" name="矩形 17"/>
            <p:cNvSpPr/>
            <p:nvPr/>
          </p:nvSpPr>
          <p:spPr>
            <a:xfrm>
              <a:off x="4408764" y="4731111"/>
              <a:ext cx="3608816" cy="58959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9" name="Rectangle 6"/>
            <p:cNvSpPr>
              <a:spLocks noChangeArrowheads="1"/>
            </p:cNvSpPr>
            <p:nvPr/>
          </p:nvSpPr>
          <p:spPr bwMode="auto">
            <a:xfrm>
              <a:off x="4703183" y="4790716"/>
              <a:ext cx="3019425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zh-TW" altLang="en-US" sz="24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軟硬</a:t>
              </a:r>
              <a:r>
                <a:rPr lang="zh-TW" altLang="zh-TW" sz="2400" dirty="0">
                  <a:solidFill>
                    <a:schemeClr val="tx1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度感測示意圖</a:t>
              </a:r>
            </a:p>
          </p:txBody>
        </p:sp>
      </p:grpSp>
      <p:pic>
        <p:nvPicPr>
          <p:cNvPr id="20" name="圖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945" y="1867105"/>
            <a:ext cx="3743117" cy="2294659"/>
          </a:xfrm>
          <a:prstGeom prst="rect">
            <a:avLst/>
          </a:prstGeom>
        </p:spPr>
      </p:pic>
      <p:sp>
        <p:nvSpPr>
          <p:cNvPr id="21" name="文字方塊 20"/>
          <p:cNvSpPr txBox="1"/>
          <p:nvPr/>
        </p:nvSpPr>
        <p:spPr>
          <a:xfrm>
            <a:off x="4006127" y="1421114"/>
            <a:ext cx="5570756" cy="39087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開始進行軟硬度感測時，夾固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機構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會開始夾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合，在碰到水果時，使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機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構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上的應變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規產生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阻值變化，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透過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惠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斯登電橋電路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以及感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測器轉換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放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大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，再將阻值變化量的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數據傳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至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微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控制器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，再經演算法判斷出此水果</a:t>
            </a:r>
            <a:endParaRPr lang="en-US" altLang="zh-TW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的軟硬度，最後水果軟硬度的</a:t>
            </a:r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en-US" altLang="zh-TW" sz="2800" dirty="0" smtClean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顯示於</a:t>
            </a:r>
            <a:r>
              <a:rPr lang="en-US" altLang="zh-TW" sz="2800" dirty="0" smtClean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LCD</a:t>
            </a:r>
            <a:r>
              <a:rPr lang="zh-TW" altLang="en-US" sz="28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螢幕。</a:t>
            </a:r>
            <a:endParaRPr lang="en-US" altLang="zh-TW" sz="2800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sz="2400" dirty="0" smtClean="0"/>
          </a:p>
        </p:txBody>
      </p:sp>
    </p:spTree>
    <p:extLst>
      <p:ext uri="{BB962C8B-B14F-4D97-AF65-F5344CB8AC3E}">
        <p14:creationId xmlns:p14="http://schemas.microsoft.com/office/powerpoint/2010/main" val="2814290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529</Words>
  <Application>Microsoft Office PowerPoint</Application>
  <PresentationFormat>寬螢幕</PresentationFormat>
  <Paragraphs>101</Paragraphs>
  <Slides>13</Slides>
  <Notes>8</Notes>
  <HiddenSlides>0</HiddenSlides>
  <MMClips>0</MMClips>
  <ScaleCrop>false</ScaleCrop>
  <HeadingPairs>
    <vt:vector size="8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25" baseType="lpstr">
      <vt:lpstr>Noto Sans Symbols</vt:lpstr>
      <vt:lpstr>Microsoft JhengHei</vt:lpstr>
      <vt:lpstr>Microsoft JhengHei</vt:lpstr>
      <vt:lpstr>微軟正黑體 </vt:lpstr>
      <vt:lpstr>微軟正黑體 Light</vt:lpstr>
      <vt:lpstr>新細明體</vt:lpstr>
      <vt:lpstr>標楷體</vt:lpstr>
      <vt:lpstr>Arial</vt:lpstr>
      <vt:lpstr>Times New Roman</vt:lpstr>
      <vt:lpstr>Trebuchet MS</vt:lpstr>
      <vt:lpstr>多面向</vt:lpstr>
      <vt:lpstr>Visio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報告完畢 謝謝大家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 r</dc:creator>
  <cp:lastModifiedBy>劉又任</cp:lastModifiedBy>
  <cp:revision>30</cp:revision>
  <dcterms:created xsi:type="dcterms:W3CDTF">2020-11-18T13:49:57Z</dcterms:created>
  <dcterms:modified xsi:type="dcterms:W3CDTF">2021-10-11T14:03:31Z</dcterms:modified>
</cp:coreProperties>
</file>